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5"/>
  </p:notes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  <p:sldId id="275" r:id="rId43"/>
    <p:sldId id="276" r:id="rId4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T Commons Pro Expanded" charset="1" panose="020B0103030102020204"/>
      <p:regular r:id="rId10"/>
    </p:embeddedFont>
    <p:embeddedFont>
      <p:font typeface="TT Commons Pro Expanded Bold" charset="1" panose="020B0103030102020204"/>
      <p:regular r:id="rId11"/>
    </p:embeddedFont>
    <p:embeddedFont>
      <p:font typeface="TT Commons Pro Expanded Italics" charset="1" panose="020B0103030102020204"/>
      <p:regular r:id="rId12"/>
    </p:embeddedFont>
    <p:embeddedFont>
      <p:font typeface="TT Commons Pro Expanded Bold Italics" charset="1" panose="020B0103030102020204"/>
      <p:regular r:id="rId13"/>
    </p:embeddedFont>
    <p:embeddedFont>
      <p:font typeface="Maven Pro" charset="1" panose="00000500000000000000"/>
      <p:regular r:id="rId14"/>
    </p:embeddedFont>
    <p:embeddedFont>
      <p:font typeface="Maven Pro Bold" charset="1" panose="00000800000000000000"/>
      <p:regular r:id="rId15"/>
    </p:embeddedFont>
    <p:embeddedFont>
      <p:font typeface="Maven Pro Medium" charset="1" panose="00000600000000000000"/>
      <p:regular r:id="rId16"/>
    </p:embeddedFont>
    <p:embeddedFont>
      <p:font typeface="Maven Pro Heavy" charset="1" panose="00000A00000000000000"/>
      <p:regular r:id="rId17"/>
    </p:embeddedFont>
    <p:embeddedFont>
      <p:font typeface="Saira Condensed" charset="1" panose="00000506000000000000"/>
      <p:regular r:id="rId18"/>
    </p:embeddedFont>
    <p:embeddedFont>
      <p:font typeface="Saira Condensed Bold" charset="1" panose="00000806000000000000"/>
      <p:regular r:id="rId19"/>
    </p:embeddedFont>
    <p:embeddedFont>
      <p:font typeface="Saira Condensed Thin" charset="1" panose="00000306000000000000"/>
      <p:regular r:id="rId20"/>
    </p:embeddedFont>
    <p:embeddedFont>
      <p:font typeface="Saira Condensed Medium" charset="1" panose="00000606000000000000"/>
      <p:regular r:id="rId21"/>
    </p:embeddedFont>
    <p:embeddedFont>
      <p:font typeface="Saira Condensed Ultra-Bold" charset="1" panose="00000906000000000000"/>
      <p:regular r:id="rId22"/>
    </p:embeddedFont>
    <p:embeddedFont>
      <p:font typeface="Saira Condensed Heavy" charset="1" panose="00000A06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33" Target="slides/slide10.xml" Type="http://schemas.openxmlformats.org/officeDocument/2006/relationships/slide"/><Relationship Id="rId34" Target="slides/slide11.xml" Type="http://schemas.openxmlformats.org/officeDocument/2006/relationships/slide"/><Relationship Id="rId35" Target="slides/slide12.xml" Type="http://schemas.openxmlformats.org/officeDocument/2006/relationships/slide"/><Relationship Id="rId36" Target="slides/slide13.xml" Type="http://schemas.openxmlformats.org/officeDocument/2006/relationships/slide"/><Relationship Id="rId37" Target="slides/slide14.xml" Type="http://schemas.openxmlformats.org/officeDocument/2006/relationships/slide"/><Relationship Id="rId38" Target="slides/slide15.xml" Type="http://schemas.openxmlformats.org/officeDocument/2006/relationships/slide"/><Relationship Id="rId39" Target="slides/slide16.xml" Type="http://schemas.openxmlformats.org/officeDocument/2006/relationships/slide"/><Relationship Id="rId4" Target="theme/theme1.xml" Type="http://schemas.openxmlformats.org/officeDocument/2006/relationships/theme"/><Relationship Id="rId40" Target="slides/slide17.xml" Type="http://schemas.openxmlformats.org/officeDocument/2006/relationships/slide"/><Relationship Id="rId41" Target="slides/slide18.xml" Type="http://schemas.openxmlformats.org/officeDocument/2006/relationships/slide"/><Relationship Id="rId42" Target="slides/slide19.xml" Type="http://schemas.openxmlformats.org/officeDocument/2006/relationships/slide"/><Relationship Id="rId43" Target="slides/slide20.xml" Type="http://schemas.openxmlformats.org/officeDocument/2006/relationships/slide"/><Relationship Id="rId44" Target="slides/slide21.xml" Type="http://schemas.openxmlformats.org/officeDocument/2006/relationships/slide"/><Relationship Id="rId45" Target="notesMasters/notesMaster1.xml" Type="http://schemas.openxmlformats.org/officeDocument/2006/relationships/notesMaster"/><Relationship Id="rId46" Target="theme/theme2.xml" Type="http://schemas.openxmlformats.org/officeDocument/2006/relationships/theme"/><Relationship Id="rId47" Target="notesSlides/notesSlide1.xml" Type="http://schemas.openxmlformats.org/officeDocument/2006/relationships/notes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1.png" Type="http://schemas.openxmlformats.org/officeDocument/2006/relationships/image"/><Relationship Id="rId6" Target="../media/image4.gif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2.pn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8.pn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gif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943733" y="7843593"/>
            <a:ext cx="8400534" cy="808917"/>
            <a:chOff x="0" y="0"/>
            <a:chExt cx="11200712" cy="107855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1594450" y="0"/>
              <a:ext cx="8011812" cy="1078557"/>
              <a:chOff x="0" y="0"/>
              <a:chExt cx="2064909" cy="27798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064909" cy="277980"/>
              </a:xfrm>
              <a:custGeom>
                <a:avLst/>
                <a:gdLst/>
                <a:ahLst/>
                <a:cxnLst/>
                <a:rect r="r" b="b" t="t" l="l"/>
                <a:pathLst>
                  <a:path h="277980" w="2064909">
                    <a:moveTo>
                      <a:pt x="0" y="0"/>
                    </a:moveTo>
                    <a:lnTo>
                      <a:pt x="2064909" y="0"/>
                    </a:lnTo>
                    <a:lnTo>
                      <a:pt x="2064909" y="277980"/>
                    </a:lnTo>
                    <a:lnTo>
                      <a:pt x="0" y="27798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0" y="76200"/>
              <a:ext cx="11200712" cy="939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00"/>
                </a:lnSpc>
              </a:pPr>
              <a:r>
                <a:rPr lang="en-US" sz="5000">
                  <a:solidFill>
                    <a:srgbClr val="0B1B27"/>
                  </a:solidFill>
                  <a:latin typeface="TT Commons Pro Expanded"/>
                </a:rPr>
                <a:t>Nguyễn Văn Huy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127477" y="8719185"/>
            <a:ext cx="8216790" cy="539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999">
                <a:solidFill>
                  <a:srgbClr val="FFFFFF"/>
                </a:solidFill>
                <a:latin typeface="TT Commons Pro Expanded"/>
              </a:rPr>
              <a:t>CN22D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01605" y="3771975"/>
            <a:ext cx="14284790" cy="2828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99"/>
              </a:lnSpc>
            </a:pPr>
            <a:r>
              <a:rPr lang="en-US" sz="9999">
                <a:solidFill>
                  <a:srgbClr val="FFFFFF"/>
                </a:solidFill>
                <a:latin typeface="Saira Condensed"/>
              </a:rPr>
              <a:t>BÀI TẬP LỚN</a:t>
            </a:r>
          </a:p>
          <a:p>
            <a:pPr algn="ctr">
              <a:lnSpc>
                <a:spcPts val="11099"/>
              </a:lnSpc>
            </a:pPr>
            <a:r>
              <a:rPr lang="en-US" sz="9999">
                <a:solidFill>
                  <a:srgbClr val="FFFFFF"/>
                </a:solidFill>
                <a:latin typeface="Saira Condensed"/>
              </a:rPr>
              <a:t>KĨ THUẬT LẬP TRÌNH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38008" y="6172200"/>
            <a:ext cx="3291840" cy="4114800"/>
          </a:xfrm>
          <a:custGeom>
            <a:avLst/>
            <a:gdLst/>
            <a:ahLst/>
            <a:cxnLst/>
            <a:rect r="r" b="b" t="t" l="l"/>
            <a:pathLst>
              <a:path h="4114800" w="3291840">
                <a:moveTo>
                  <a:pt x="0" y="0"/>
                </a:moveTo>
                <a:lnTo>
                  <a:pt x="3291840" y="0"/>
                </a:lnTo>
                <a:lnTo>
                  <a:pt x="3291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729848" y="1095375"/>
            <a:ext cx="10828304" cy="539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999">
                <a:solidFill>
                  <a:srgbClr val="FFFFFF"/>
                </a:solidFill>
                <a:latin typeface="TT Commons Pro Expanded"/>
              </a:rPr>
              <a:t>Khoa Công nghệ thông tin</a:t>
            </a:r>
          </a:p>
        </p:txBody>
      </p:sp>
      <p:sp>
        <p:nvSpPr>
          <p:cNvPr name="Freeform 11" id="11"/>
          <p:cNvSpPr/>
          <p:nvPr/>
        </p:nvSpPr>
        <p:spPr>
          <a:xfrm flipH="false" flipV="true" rot="0">
            <a:off x="13967460" y="0"/>
            <a:ext cx="3291840" cy="4114800"/>
          </a:xfrm>
          <a:custGeom>
            <a:avLst/>
            <a:gdLst/>
            <a:ahLst/>
            <a:cxnLst/>
            <a:rect r="r" b="b" t="t" l="l"/>
            <a:pathLst>
              <a:path h="4114800" w="3291840">
                <a:moveTo>
                  <a:pt x="0" y="4114800"/>
                </a:moveTo>
                <a:lnTo>
                  <a:pt x="3291840" y="4114800"/>
                </a:lnTo>
                <a:lnTo>
                  <a:pt x="329184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 rot="0">
            <a:off x="5897880" y="1796172"/>
            <a:ext cx="6492240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7651">
            <a:off x="3794887" y="2220179"/>
            <a:ext cx="10698225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87983" y="2470210"/>
            <a:ext cx="10685028" cy="2673290"/>
          </a:xfrm>
          <a:custGeom>
            <a:avLst/>
            <a:gdLst/>
            <a:ahLst/>
            <a:cxnLst/>
            <a:rect r="r" b="b" t="t" l="l"/>
            <a:pathLst>
              <a:path h="2673290" w="10685028">
                <a:moveTo>
                  <a:pt x="0" y="0"/>
                </a:moveTo>
                <a:lnTo>
                  <a:pt x="10685029" y="0"/>
                </a:lnTo>
                <a:lnTo>
                  <a:pt x="10685029" y="2673290"/>
                </a:lnTo>
                <a:lnTo>
                  <a:pt x="0" y="26732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041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87983" y="9258300"/>
            <a:ext cx="10900130" cy="497650"/>
          </a:xfrm>
          <a:custGeom>
            <a:avLst/>
            <a:gdLst/>
            <a:ahLst/>
            <a:cxnLst/>
            <a:rect r="r" b="b" t="t" l="l"/>
            <a:pathLst>
              <a:path h="497650" w="10900130">
                <a:moveTo>
                  <a:pt x="0" y="0"/>
                </a:moveTo>
                <a:lnTo>
                  <a:pt x="10900131" y="0"/>
                </a:lnTo>
                <a:lnTo>
                  <a:pt x="10900131" y="497650"/>
                </a:lnTo>
                <a:lnTo>
                  <a:pt x="0" y="4976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7983" y="5591175"/>
            <a:ext cx="6587562" cy="3057617"/>
          </a:xfrm>
          <a:custGeom>
            <a:avLst/>
            <a:gdLst/>
            <a:ahLst/>
            <a:cxnLst/>
            <a:rect r="r" b="b" t="t" l="l"/>
            <a:pathLst>
              <a:path h="3057617" w="6587562">
                <a:moveTo>
                  <a:pt x="0" y="0"/>
                </a:moveTo>
                <a:lnTo>
                  <a:pt x="6587562" y="0"/>
                </a:lnTo>
                <a:lnTo>
                  <a:pt x="6587562" y="3057617"/>
                </a:lnTo>
                <a:lnTo>
                  <a:pt x="0" y="30576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2792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57585" y="878582"/>
            <a:ext cx="14572830" cy="1139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8000">
                <a:solidFill>
                  <a:srgbClr val="FFFFFF"/>
                </a:solidFill>
                <a:latin typeface="Saira Condensed Medium"/>
              </a:rPr>
              <a:t>void write_output1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188114" y="3368705"/>
            <a:ext cx="6700139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FFFFFF"/>
                </a:solidFill>
                <a:latin typeface="TT Commons Pro Expanded"/>
              </a:rPr>
              <a:t>ghi các giá trị vào file output.txt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09832" y="6910433"/>
            <a:ext cx="9020583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FFFFFF"/>
                </a:solidFill>
                <a:latin typeface="TT Commons Pro Expanded"/>
              </a:rPr>
              <a:t>tìm các vị trí trùng nhau và ghi file output.txt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true" rot="0">
            <a:off x="14633625" y="0"/>
            <a:ext cx="2625675" cy="3282094"/>
          </a:xfrm>
          <a:custGeom>
            <a:avLst/>
            <a:gdLst/>
            <a:ahLst/>
            <a:cxnLst/>
            <a:rect r="r" b="b" t="t" l="l"/>
            <a:pathLst>
              <a:path h="3282094" w="2625675">
                <a:moveTo>
                  <a:pt x="0" y="3282094"/>
                </a:moveTo>
                <a:lnTo>
                  <a:pt x="2625675" y="3282094"/>
                </a:lnTo>
                <a:lnTo>
                  <a:pt x="2625675" y="0"/>
                </a:lnTo>
                <a:lnTo>
                  <a:pt x="0" y="0"/>
                </a:lnTo>
                <a:lnTo>
                  <a:pt x="0" y="328209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70414"/>
            <a:ext cx="10828304" cy="1139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880"/>
              </a:lnSpc>
            </a:pPr>
            <a:r>
              <a:rPr lang="en-US" sz="8000">
                <a:solidFill>
                  <a:srgbClr val="FFFFFF"/>
                </a:solidFill>
                <a:latin typeface="Saira Condensed Medium"/>
              </a:rPr>
              <a:t>int score( )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805142" y="2832007"/>
            <a:ext cx="7861728" cy="3808186"/>
          </a:xfrm>
          <a:custGeom>
            <a:avLst/>
            <a:gdLst/>
            <a:ahLst/>
            <a:cxnLst/>
            <a:rect r="r" b="b" t="t" l="l"/>
            <a:pathLst>
              <a:path h="3808186" w="7861728">
                <a:moveTo>
                  <a:pt x="0" y="0"/>
                </a:moveTo>
                <a:lnTo>
                  <a:pt x="7861728" y="0"/>
                </a:lnTo>
                <a:lnTo>
                  <a:pt x="7861728" y="3808186"/>
                </a:lnTo>
                <a:lnTo>
                  <a:pt x="0" y="38081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80" r="0" b="-48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97866" y="6900851"/>
            <a:ext cx="6276281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</a:p>
          <a:p>
            <a:pPr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TT Commons Pro Expanded"/>
              </a:rPr>
              <a:t>hàm tính điểm của robot (score)</a:t>
            </a:r>
          </a:p>
          <a:p>
            <a:pPr>
              <a:lnSpc>
                <a:spcPts val="36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784256" y="3126375"/>
            <a:ext cx="7939996" cy="320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</a:p>
          <a:p>
            <a:pPr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TT Commons Pro Expanded"/>
              </a:rPr>
              <a:t>sử dụng để tính điểm cho cả 3 trường hợp di chuyển của robot.</a:t>
            </a:r>
          </a:p>
          <a:p>
            <a:pPr>
              <a:lnSpc>
                <a:spcPts val="3600"/>
              </a:lnSpc>
            </a:pPr>
          </a:p>
          <a:p>
            <a:pPr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TT Commons Pro Expanded"/>
              </a:rPr>
              <a:t>sử dụng số lần di chuyển của robot và giá trị vị trí di chuyển cộng lại để tính điểm.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true" rot="0">
            <a:off x="14633625" y="0"/>
            <a:ext cx="2625675" cy="3282094"/>
          </a:xfrm>
          <a:custGeom>
            <a:avLst/>
            <a:gdLst/>
            <a:ahLst/>
            <a:cxnLst/>
            <a:rect r="r" b="b" t="t" l="l"/>
            <a:pathLst>
              <a:path h="3282094" w="2625675">
                <a:moveTo>
                  <a:pt x="0" y="3282094"/>
                </a:moveTo>
                <a:lnTo>
                  <a:pt x="2625675" y="3282094"/>
                </a:lnTo>
                <a:lnTo>
                  <a:pt x="2625675" y="0"/>
                </a:lnTo>
                <a:lnTo>
                  <a:pt x="0" y="0"/>
                </a:lnTo>
                <a:lnTo>
                  <a:pt x="0" y="328209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7973" y="2640639"/>
            <a:ext cx="11100978" cy="3429570"/>
          </a:xfrm>
          <a:custGeom>
            <a:avLst/>
            <a:gdLst/>
            <a:ahLst/>
            <a:cxnLst/>
            <a:rect r="r" b="b" t="t" l="l"/>
            <a:pathLst>
              <a:path h="3429570" w="11100978">
                <a:moveTo>
                  <a:pt x="0" y="0"/>
                </a:moveTo>
                <a:lnTo>
                  <a:pt x="11100978" y="0"/>
                </a:lnTo>
                <a:lnTo>
                  <a:pt x="11100978" y="3429571"/>
                </a:lnTo>
                <a:lnTo>
                  <a:pt x="0" y="34295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1857004" y="2640639"/>
            <a:ext cx="6314850" cy="599910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970414"/>
            <a:ext cx="10828304" cy="1139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880"/>
              </a:lnSpc>
            </a:pPr>
            <a:r>
              <a:rPr lang="en-US" sz="8000">
                <a:solidFill>
                  <a:srgbClr val="FFFFFF"/>
                </a:solidFill>
                <a:latin typeface="Saira Condensed Medium"/>
              </a:rPr>
              <a:t>void trung_nhau( 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51498" y="6769505"/>
            <a:ext cx="7939996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</a:p>
          <a:p>
            <a:pPr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TT Commons Pro Expanded"/>
              </a:rPr>
              <a:t>sử dụng cho trường hợp 2 robot di chuyển trùng nhau và in vị trí trùng.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true" rot="0">
            <a:off x="14633625" y="0"/>
            <a:ext cx="2625675" cy="3282094"/>
          </a:xfrm>
          <a:custGeom>
            <a:avLst/>
            <a:gdLst/>
            <a:ahLst/>
            <a:cxnLst/>
            <a:rect r="r" b="b" t="t" l="l"/>
            <a:pathLst>
              <a:path h="3282094" w="2625675">
                <a:moveTo>
                  <a:pt x="0" y="3282094"/>
                </a:moveTo>
                <a:lnTo>
                  <a:pt x="2625675" y="3282094"/>
                </a:lnTo>
                <a:lnTo>
                  <a:pt x="2625675" y="0"/>
                </a:lnTo>
                <a:lnTo>
                  <a:pt x="0" y="0"/>
                </a:lnTo>
                <a:lnTo>
                  <a:pt x="0" y="328209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0421" y="2297604"/>
            <a:ext cx="9564763" cy="4368867"/>
          </a:xfrm>
          <a:custGeom>
            <a:avLst/>
            <a:gdLst/>
            <a:ahLst/>
            <a:cxnLst/>
            <a:rect r="r" b="b" t="t" l="l"/>
            <a:pathLst>
              <a:path h="4368867" w="9564763">
                <a:moveTo>
                  <a:pt x="0" y="0"/>
                </a:moveTo>
                <a:lnTo>
                  <a:pt x="9564763" y="0"/>
                </a:lnTo>
                <a:lnTo>
                  <a:pt x="9564763" y="4368868"/>
                </a:lnTo>
                <a:lnTo>
                  <a:pt x="0" y="43688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297532" y="2874935"/>
            <a:ext cx="5349605" cy="5976206"/>
          </a:xfrm>
          <a:custGeom>
            <a:avLst/>
            <a:gdLst/>
            <a:ahLst/>
            <a:cxnLst/>
            <a:rect r="r" b="b" t="t" l="l"/>
            <a:pathLst>
              <a:path h="5976206" w="5349605">
                <a:moveTo>
                  <a:pt x="0" y="0"/>
                </a:moveTo>
                <a:lnTo>
                  <a:pt x="5349605" y="0"/>
                </a:lnTo>
                <a:lnTo>
                  <a:pt x="5349605" y="5976206"/>
                </a:lnTo>
                <a:lnTo>
                  <a:pt x="0" y="59762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70414"/>
            <a:ext cx="10828304" cy="1139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880"/>
              </a:lnSpc>
            </a:pPr>
            <a:r>
              <a:rPr lang="en-US" sz="8000">
                <a:solidFill>
                  <a:srgbClr val="FFFFFF"/>
                </a:solidFill>
                <a:latin typeface="Saira Condensed Medium"/>
              </a:rPr>
              <a:t>string robot_win( 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0421" y="7470016"/>
            <a:ext cx="10795878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TT Commons Pro Expanded"/>
              </a:rPr>
              <a:t>tạo kết quả của trò chơi bằng việc so sánh điểm của 2 robot và trả về :</a:t>
            </a:r>
          </a:p>
          <a:p>
            <a:pPr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TT Commons Pro Expanded"/>
              </a:rPr>
              <a:t>"ROBOT 1 WIN" || "ROBOT 2 WIN" || "ROBOTS TIE"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9144000" y="2434590"/>
            <a:ext cx="9336213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1028700" y="7077972"/>
            <a:ext cx="2567222" cy="3209028"/>
          </a:xfrm>
          <a:custGeom>
            <a:avLst/>
            <a:gdLst/>
            <a:ahLst/>
            <a:cxnLst/>
            <a:rect r="r" b="b" t="t" l="l"/>
            <a:pathLst>
              <a:path h="3209028" w="2567222">
                <a:moveTo>
                  <a:pt x="2567222" y="0"/>
                </a:moveTo>
                <a:lnTo>
                  <a:pt x="0" y="0"/>
                </a:lnTo>
                <a:lnTo>
                  <a:pt x="0" y="3209028"/>
                </a:lnTo>
                <a:lnTo>
                  <a:pt x="2567222" y="3209028"/>
                </a:lnTo>
                <a:lnTo>
                  <a:pt x="256722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3850" y="2893939"/>
            <a:ext cx="11263330" cy="3058823"/>
          </a:xfrm>
          <a:custGeom>
            <a:avLst/>
            <a:gdLst/>
            <a:ahLst/>
            <a:cxnLst/>
            <a:rect r="r" b="b" t="t" l="l"/>
            <a:pathLst>
              <a:path h="3058823" w="11263330">
                <a:moveTo>
                  <a:pt x="0" y="0"/>
                </a:moveTo>
                <a:lnTo>
                  <a:pt x="11263329" y="0"/>
                </a:lnTo>
                <a:lnTo>
                  <a:pt x="11263329" y="3058823"/>
                </a:lnTo>
                <a:lnTo>
                  <a:pt x="0" y="30588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476915" y="1104900"/>
            <a:ext cx="8811085" cy="1139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880"/>
              </a:lnSpc>
            </a:pPr>
            <a:r>
              <a:rPr lang="en-US" sz="8000">
                <a:solidFill>
                  <a:srgbClr val="FFFFFF"/>
                </a:solidFill>
                <a:latin typeface="Saira Condensed Medium"/>
              </a:rPr>
              <a:t>int main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95515" y="6844161"/>
            <a:ext cx="11575031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T Commons Pro Expanded"/>
              </a:rPr>
              <a:t>in ra số bước di chuyển, điểm số và những vị trí đã di chuyển qua.</a:t>
            </a: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T Commons Pro Expanded"/>
              </a:rPr>
              <a:t>sử dụng hàm score để tính điểm.</a:t>
            </a: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T Commons Pro Expanded"/>
              </a:rPr>
              <a:t>ghi giá trị vào file input.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53958" y="1790951"/>
            <a:ext cx="6276281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TT Commons Pro Expanded"/>
              </a:rPr>
              <a:t>sử dụng cho 1 robot di chuyển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9144000" y="2434590"/>
            <a:ext cx="9336213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1028700" y="7077972"/>
            <a:ext cx="2567222" cy="3209028"/>
          </a:xfrm>
          <a:custGeom>
            <a:avLst/>
            <a:gdLst/>
            <a:ahLst/>
            <a:cxnLst/>
            <a:rect r="r" b="b" t="t" l="l"/>
            <a:pathLst>
              <a:path h="3209028" w="2567222">
                <a:moveTo>
                  <a:pt x="2567222" y="0"/>
                </a:moveTo>
                <a:lnTo>
                  <a:pt x="0" y="0"/>
                </a:lnTo>
                <a:lnTo>
                  <a:pt x="0" y="3209028"/>
                </a:lnTo>
                <a:lnTo>
                  <a:pt x="2567222" y="3209028"/>
                </a:lnTo>
                <a:lnTo>
                  <a:pt x="256722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64265" y="2932096"/>
            <a:ext cx="6263316" cy="3471457"/>
          </a:xfrm>
          <a:custGeom>
            <a:avLst/>
            <a:gdLst/>
            <a:ahLst/>
            <a:cxnLst/>
            <a:rect r="r" b="b" t="t" l="l"/>
            <a:pathLst>
              <a:path h="3471457" w="6263316">
                <a:moveTo>
                  <a:pt x="0" y="0"/>
                </a:moveTo>
                <a:lnTo>
                  <a:pt x="6263315" y="0"/>
                </a:lnTo>
                <a:lnTo>
                  <a:pt x="6263315" y="3471456"/>
                </a:lnTo>
                <a:lnTo>
                  <a:pt x="0" y="34714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64265" y="7362072"/>
            <a:ext cx="12952319" cy="2089916"/>
          </a:xfrm>
          <a:custGeom>
            <a:avLst/>
            <a:gdLst/>
            <a:ahLst/>
            <a:cxnLst/>
            <a:rect r="r" b="b" t="t" l="l"/>
            <a:pathLst>
              <a:path h="2089916" w="12952319">
                <a:moveTo>
                  <a:pt x="0" y="0"/>
                </a:moveTo>
                <a:lnTo>
                  <a:pt x="12952319" y="0"/>
                </a:lnTo>
                <a:lnTo>
                  <a:pt x="12952319" y="2089916"/>
                </a:lnTo>
                <a:lnTo>
                  <a:pt x="0" y="20899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476915" y="1104900"/>
            <a:ext cx="8811085" cy="1139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880"/>
              </a:lnSpc>
            </a:pPr>
            <a:r>
              <a:rPr lang="en-US" sz="8000">
                <a:solidFill>
                  <a:srgbClr val="FFFFFF"/>
                </a:solidFill>
                <a:latin typeface="Saira Condensed Medium"/>
              </a:rPr>
              <a:t>int main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05182" y="3152842"/>
            <a:ext cx="11575031" cy="275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T Commons Pro Expanded"/>
              </a:rPr>
              <a:t>tương tự như di chuyển 1 robot , sau khi robot chạy ta thêm 1 vòng lặp để reset visited[][] về false để xử lý tiếp robot 2 và xuất ra kết quả.</a:t>
            </a: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T Commons Pro Expanded"/>
              </a:rPr>
              <a:t>sử dụng hàm trung_nhau để in ra vị trí trùng nhau.</a:t>
            </a: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T Commons Pro Expanded"/>
              </a:rPr>
              <a:t>sử dụng hàm robot_win() để in ra robot chiến thắng</a:t>
            </a: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T Commons Pro Expanded"/>
              </a:rPr>
              <a:t>dùng write_input để ghi vào file output.txt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53958" y="1790951"/>
            <a:ext cx="6276281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TT Commons Pro Expanded"/>
              </a:rPr>
              <a:t>sử dụng cho 2 robot di chuyển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9144000" y="2434590"/>
            <a:ext cx="9336213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1028700" y="7077972"/>
            <a:ext cx="2567222" cy="3209028"/>
          </a:xfrm>
          <a:custGeom>
            <a:avLst/>
            <a:gdLst/>
            <a:ahLst/>
            <a:cxnLst/>
            <a:rect r="r" b="b" t="t" l="l"/>
            <a:pathLst>
              <a:path h="3209028" w="2567222">
                <a:moveTo>
                  <a:pt x="2567222" y="0"/>
                </a:moveTo>
                <a:lnTo>
                  <a:pt x="0" y="0"/>
                </a:lnTo>
                <a:lnTo>
                  <a:pt x="0" y="3209028"/>
                </a:lnTo>
                <a:lnTo>
                  <a:pt x="2567222" y="3209028"/>
                </a:lnTo>
                <a:lnTo>
                  <a:pt x="256722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3877" y="1930583"/>
            <a:ext cx="9253038" cy="7949970"/>
          </a:xfrm>
          <a:custGeom>
            <a:avLst/>
            <a:gdLst/>
            <a:ahLst/>
            <a:cxnLst/>
            <a:rect r="r" b="b" t="t" l="l"/>
            <a:pathLst>
              <a:path h="7949970" w="9253038">
                <a:moveTo>
                  <a:pt x="0" y="0"/>
                </a:moveTo>
                <a:lnTo>
                  <a:pt x="9253038" y="0"/>
                </a:lnTo>
                <a:lnTo>
                  <a:pt x="9253038" y="7949969"/>
                </a:lnTo>
                <a:lnTo>
                  <a:pt x="0" y="79499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26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400168" y="9246057"/>
            <a:ext cx="11851890" cy="634495"/>
          </a:xfrm>
          <a:custGeom>
            <a:avLst/>
            <a:gdLst/>
            <a:ahLst/>
            <a:cxnLst/>
            <a:rect r="r" b="b" t="t" l="l"/>
            <a:pathLst>
              <a:path h="634495" w="11851890">
                <a:moveTo>
                  <a:pt x="0" y="0"/>
                </a:moveTo>
                <a:lnTo>
                  <a:pt x="11851890" y="0"/>
                </a:lnTo>
                <a:lnTo>
                  <a:pt x="11851890" y="634495"/>
                </a:lnTo>
                <a:lnTo>
                  <a:pt x="0" y="6344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476915" y="1104900"/>
            <a:ext cx="8811085" cy="1139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880"/>
              </a:lnSpc>
            </a:pPr>
            <a:r>
              <a:rPr lang="en-US" sz="8000">
                <a:solidFill>
                  <a:srgbClr val="FFFFFF"/>
                </a:solidFill>
                <a:latin typeface="Saira Condensed Medium"/>
              </a:rPr>
              <a:t>int main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76915" y="3152842"/>
            <a:ext cx="8653042" cy="503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T Commons Pro Expanded"/>
              </a:rPr>
              <a:t>sử dụng một biến bool robot_1_turn để mỗi lượt chỉ một robot di chuyển bằng cách khai báo robot_1_turn = true, khi robot_1_turn = true robot 1 sẽ di chuyển, chuyển robot_1_turn = false , robot 2 di chuyển. Sử dụng hàm find_next_move () để tìm vị trí tiếp theo cho robot.</a:t>
            </a:r>
          </a:p>
          <a:p>
            <a:pPr>
              <a:lnSpc>
                <a:spcPts val="3600"/>
              </a:lnSpc>
            </a:pP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T Commons Pro Expanded"/>
              </a:rPr>
              <a:t>in các kết quả ra ngoài màn hình</a:t>
            </a:r>
          </a:p>
          <a:p>
            <a:pPr>
              <a:lnSpc>
                <a:spcPts val="3600"/>
              </a:lnSpc>
            </a:pP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T Commons Pro Expanded"/>
              </a:rPr>
              <a:t>ghi vào file output.txt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22612" y="561975"/>
            <a:ext cx="6276281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TT Commons Pro Expanded"/>
              </a:rPr>
              <a:t>sử dụng cho TH không đi qua vị trí robot khác đã đi qua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857585" y="1104900"/>
            <a:ext cx="14572830" cy="1139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8000">
                <a:solidFill>
                  <a:srgbClr val="FFFFFF"/>
                </a:solidFill>
                <a:latin typeface="Saira Condensed Medium"/>
              </a:rPr>
              <a:t>1 robot</a:t>
            </a:r>
          </a:p>
        </p:txBody>
      </p:sp>
      <p:grpSp>
        <p:nvGrpSpPr>
          <p:cNvPr name="Group 4" id="4"/>
          <p:cNvGrpSpPr/>
          <p:nvPr/>
        </p:nvGrpSpPr>
        <p:grpSpPr>
          <a:xfrm rot="-5400000">
            <a:off x="13797278" y="2328757"/>
            <a:ext cx="2282126" cy="4641918"/>
            <a:chOff x="0" y="0"/>
            <a:chExt cx="2771140" cy="56365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71140" cy="5636589"/>
            </a:xfrm>
            <a:custGeom>
              <a:avLst/>
              <a:gdLst/>
              <a:ahLst/>
              <a:cxnLst/>
              <a:rect r="r" b="b" t="t" l="l"/>
              <a:pathLst>
                <a:path h="5636589" w="2771140">
                  <a:moveTo>
                    <a:pt x="0" y="0"/>
                  </a:moveTo>
                  <a:lnTo>
                    <a:pt x="0" y="4733618"/>
                  </a:lnTo>
                  <a:lnTo>
                    <a:pt x="1384300" y="5636589"/>
                  </a:lnTo>
                  <a:lnTo>
                    <a:pt x="2771140" y="4733618"/>
                  </a:lnTo>
                  <a:lnTo>
                    <a:pt x="2771140" y="0"/>
                  </a:lnTo>
                  <a:close/>
                </a:path>
              </a:pathLst>
            </a:custGeom>
            <a:solidFill>
              <a:srgbClr val="235170"/>
            </a:solid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9934384" y="2328757"/>
            <a:ext cx="2282126" cy="4641918"/>
            <a:chOff x="0" y="0"/>
            <a:chExt cx="2771140" cy="56365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71140" cy="5636589"/>
            </a:xfrm>
            <a:custGeom>
              <a:avLst/>
              <a:gdLst/>
              <a:ahLst/>
              <a:cxnLst/>
              <a:rect r="r" b="b" t="t" l="l"/>
              <a:pathLst>
                <a:path h="5636589" w="2771140">
                  <a:moveTo>
                    <a:pt x="0" y="0"/>
                  </a:moveTo>
                  <a:lnTo>
                    <a:pt x="0" y="4733618"/>
                  </a:lnTo>
                  <a:lnTo>
                    <a:pt x="1384300" y="5636589"/>
                  </a:lnTo>
                  <a:lnTo>
                    <a:pt x="2771140" y="4733618"/>
                  </a:lnTo>
                  <a:lnTo>
                    <a:pt x="2771140" y="0"/>
                  </a:lnTo>
                  <a:close/>
                </a:path>
              </a:pathLst>
            </a:custGeom>
            <a:solidFill>
              <a:srgbClr val="0B1B27"/>
            </a:solidFill>
          </p:spPr>
        </p:sp>
      </p:grpSp>
      <p:grpSp>
        <p:nvGrpSpPr>
          <p:cNvPr name="Group 8" id="8"/>
          <p:cNvGrpSpPr/>
          <p:nvPr/>
        </p:nvGrpSpPr>
        <p:grpSpPr>
          <a:xfrm rot="-5400000">
            <a:off x="6071490" y="2328757"/>
            <a:ext cx="2282126" cy="4641918"/>
            <a:chOff x="0" y="0"/>
            <a:chExt cx="2771140" cy="56365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71140" cy="5636589"/>
            </a:xfrm>
            <a:custGeom>
              <a:avLst/>
              <a:gdLst/>
              <a:ahLst/>
              <a:cxnLst/>
              <a:rect r="r" b="b" t="t" l="l"/>
              <a:pathLst>
                <a:path h="5636589" w="2771140">
                  <a:moveTo>
                    <a:pt x="0" y="0"/>
                  </a:moveTo>
                  <a:lnTo>
                    <a:pt x="0" y="4733618"/>
                  </a:lnTo>
                  <a:lnTo>
                    <a:pt x="1384300" y="5636589"/>
                  </a:lnTo>
                  <a:lnTo>
                    <a:pt x="2771140" y="4733618"/>
                  </a:lnTo>
                  <a:lnTo>
                    <a:pt x="2771140" y="0"/>
                  </a:lnTo>
                  <a:close/>
                </a:path>
              </a:pathLst>
            </a:custGeom>
            <a:solidFill>
              <a:srgbClr val="23517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5400000">
            <a:off x="2208596" y="2328757"/>
            <a:ext cx="2282126" cy="4641918"/>
            <a:chOff x="0" y="0"/>
            <a:chExt cx="2771140" cy="563658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71140" cy="5636589"/>
            </a:xfrm>
            <a:custGeom>
              <a:avLst/>
              <a:gdLst/>
              <a:ahLst/>
              <a:cxnLst/>
              <a:rect r="r" b="b" t="t" l="l"/>
              <a:pathLst>
                <a:path h="5636589" w="2771140">
                  <a:moveTo>
                    <a:pt x="0" y="0"/>
                  </a:moveTo>
                  <a:lnTo>
                    <a:pt x="0" y="4733618"/>
                  </a:lnTo>
                  <a:lnTo>
                    <a:pt x="1384300" y="5636589"/>
                  </a:lnTo>
                  <a:lnTo>
                    <a:pt x="2771140" y="4733618"/>
                  </a:lnTo>
                  <a:lnTo>
                    <a:pt x="2771140" y="0"/>
                  </a:lnTo>
                  <a:close/>
                </a:path>
              </a:pathLst>
            </a:custGeom>
            <a:solidFill>
              <a:srgbClr val="0B1B27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28700" y="4088693"/>
            <a:ext cx="4641918" cy="1283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90"/>
              </a:lnSpc>
            </a:pPr>
            <a:r>
              <a:rPr lang="en-US" sz="9500">
                <a:solidFill>
                  <a:srgbClr val="FFFFFF"/>
                </a:solidFill>
                <a:latin typeface="Saira Condensed Medium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891594" y="4088693"/>
            <a:ext cx="4641918" cy="1283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90"/>
              </a:lnSpc>
            </a:pPr>
            <a:r>
              <a:rPr lang="en-US" sz="9500">
                <a:solidFill>
                  <a:srgbClr val="FFFFFF"/>
                </a:solidFill>
                <a:latin typeface="Saira Condensed Medium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617382" y="4088693"/>
            <a:ext cx="4641918" cy="1283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90"/>
              </a:lnSpc>
            </a:pPr>
            <a:r>
              <a:rPr lang="en-US" sz="9500">
                <a:solidFill>
                  <a:srgbClr val="FFFFFF"/>
                </a:solidFill>
                <a:latin typeface="Saira Condensed Medium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754488" y="4088693"/>
            <a:ext cx="4641918" cy="1283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90"/>
              </a:lnSpc>
            </a:pPr>
            <a:r>
              <a:rPr lang="en-US" sz="9500">
                <a:solidFill>
                  <a:srgbClr val="FFFFFF"/>
                </a:solidFill>
                <a:latin typeface="Saira Condensed Medium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38485" y="6552256"/>
            <a:ext cx="3453109" cy="32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6571" indent="-248285" lvl="1">
              <a:lnSpc>
                <a:spcPts val="253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TT Commons Pro Expanded"/>
              </a:rPr>
              <a:t>void read_input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360559" y="6552256"/>
            <a:ext cx="3393929" cy="638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6571" indent="-248285" lvl="1">
              <a:lnSpc>
                <a:spcPts val="253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TT Commons Pro Expanded"/>
              </a:rPr>
              <a:t>int tim_duong_1robot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794371" y="6552256"/>
            <a:ext cx="3914452" cy="32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6571" indent="-248285" lvl="1">
              <a:lnSpc>
                <a:spcPts val="253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TT Commons Pro Expanded"/>
              </a:rPr>
              <a:t>print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238233" y="6552256"/>
            <a:ext cx="5049767" cy="32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6571" indent="-248285" lvl="1">
              <a:lnSpc>
                <a:spcPts val="253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TT Commons Pro Expanded"/>
              </a:rPr>
              <a:t>void write_output1</a:t>
            </a:r>
          </a:p>
        </p:txBody>
      </p:sp>
      <p:sp>
        <p:nvSpPr>
          <p:cNvPr name="AutoShape 20" id="20"/>
          <p:cNvSpPr/>
          <p:nvPr/>
        </p:nvSpPr>
        <p:spPr>
          <a:xfrm rot="7651">
            <a:off x="3794887" y="9198769"/>
            <a:ext cx="10698225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857585" y="1104900"/>
            <a:ext cx="14572830" cy="1139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8000">
                <a:solidFill>
                  <a:srgbClr val="FFFFFF"/>
                </a:solidFill>
                <a:latin typeface="Saira Condensed Medium"/>
              </a:rPr>
              <a:t>2 robot</a:t>
            </a:r>
          </a:p>
        </p:txBody>
      </p:sp>
      <p:grpSp>
        <p:nvGrpSpPr>
          <p:cNvPr name="Group 4" id="4"/>
          <p:cNvGrpSpPr/>
          <p:nvPr/>
        </p:nvGrpSpPr>
        <p:grpSpPr>
          <a:xfrm rot="-5400000">
            <a:off x="13797278" y="2328757"/>
            <a:ext cx="2282126" cy="4641918"/>
            <a:chOff x="0" y="0"/>
            <a:chExt cx="2771140" cy="56365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71140" cy="5636589"/>
            </a:xfrm>
            <a:custGeom>
              <a:avLst/>
              <a:gdLst/>
              <a:ahLst/>
              <a:cxnLst/>
              <a:rect r="r" b="b" t="t" l="l"/>
              <a:pathLst>
                <a:path h="5636589" w="2771140">
                  <a:moveTo>
                    <a:pt x="0" y="0"/>
                  </a:moveTo>
                  <a:lnTo>
                    <a:pt x="0" y="4733618"/>
                  </a:lnTo>
                  <a:lnTo>
                    <a:pt x="1384300" y="5636589"/>
                  </a:lnTo>
                  <a:lnTo>
                    <a:pt x="2771140" y="4733618"/>
                  </a:lnTo>
                  <a:lnTo>
                    <a:pt x="2771140" y="0"/>
                  </a:lnTo>
                  <a:close/>
                </a:path>
              </a:pathLst>
            </a:custGeom>
            <a:solidFill>
              <a:srgbClr val="235170"/>
            </a:solid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9934384" y="2328757"/>
            <a:ext cx="2282126" cy="4641918"/>
            <a:chOff x="0" y="0"/>
            <a:chExt cx="2771140" cy="56365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71140" cy="5636589"/>
            </a:xfrm>
            <a:custGeom>
              <a:avLst/>
              <a:gdLst/>
              <a:ahLst/>
              <a:cxnLst/>
              <a:rect r="r" b="b" t="t" l="l"/>
              <a:pathLst>
                <a:path h="5636589" w="2771140">
                  <a:moveTo>
                    <a:pt x="0" y="0"/>
                  </a:moveTo>
                  <a:lnTo>
                    <a:pt x="0" y="4733618"/>
                  </a:lnTo>
                  <a:lnTo>
                    <a:pt x="1384300" y="5636589"/>
                  </a:lnTo>
                  <a:lnTo>
                    <a:pt x="2771140" y="4733618"/>
                  </a:lnTo>
                  <a:lnTo>
                    <a:pt x="2771140" y="0"/>
                  </a:lnTo>
                  <a:close/>
                </a:path>
              </a:pathLst>
            </a:custGeom>
            <a:solidFill>
              <a:srgbClr val="0B1B27"/>
            </a:solidFill>
          </p:spPr>
        </p:sp>
      </p:grpSp>
      <p:grpSp>
        <p:nvGrpSpPr>
          <p:cNvPr name="Group 8" id="8"/>
          <p:cNvGrpSpPr/>
          <p:nvPr/>
        </p:nvGrpSpPr>
        <p:grpSpPr>
          <a:xfrm rot="-5400000">
            <a:off x="6071490" y="2328757"/>
            <a:ext cx="2282126" cy="4641918"/>
            <a:chOff x="0" y="0"/>
            <a:chExt cx="2771140" cy="56365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71140" cy="5636589"/>
            </a:xfrm>
            <a:custGeom>
              <a:avLst/>
              <a:gdLst/>
              <a:ahLst/>
              <a:cxnLst/>
              <a:rect r="r" b="b" t="t" l="l"/>
              <a:pathLst>
                <a:path h="5636589" w="2771140">
                  <a:moveTo>
                    <a:pt x="0" y="0"/>
                  </a:moveTo>
                  <a:lnTo>
                    <a:pt x="0" y="4733618"/>
                  </a:lnTo>
                  <a:lnTo>
                    <a:pt x="1384300" y="5636589"/>
                  </a:lnTo>
                  <a:lnTo>
                    <a:pt x="2771140" y="4733618"/>
                  </a:lnTo>
                  <a:lnTo>
                    <a:pt x="2771140" y="0"/>
                  </a:lnTo>
                  <a:close/>
                </a:path>
              </a:pathLst>
            </a:custGeom>
            <a:solidFill>
              <a:srgbClr val="23517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5400000">
            <a:off x="2208596" y="2328757"/>
            <a:ext cx="2282126" cy="4641918"/>
            <a:chOff x="0" y="0"/>
            <a:chExt cx="2771140" cy="563658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71140" cy="5636589"/>
            </a:xfrm>
            <a:custGeom>
              <a:avLst/>
              <a:gdLst/>
              <a:ahLst/>
              <a:cxnLst/>
              <a:rect r="r" b="b" t="t" l="l"/>
              <a:pathLst>
                <a:path h="5636589" w="2771140">
                  <a:moveTo>
                    <a:pt x="0" y="0"/>
                  </a:moveTo>
                  <a:lnTo>
                    <a:pt x="0" y="4733618"/>
                  </a:lnTo>
                  <a:lnTo>
                    <a:pt x="1384300" y="5636589"/>
                  </a:lnTo>
                  <a:lnTo>
                    <a:pt x="2771140" y="4733618"/>
                  </a:lnTo>
                  <a:lnTo>
                    <a:pt x="2771140" y="0"/>
                  </a:lnTo>
                  <a:close/>
                </a:path>
              </a:pathLst>
            </a:custGeom>
            <a:solidFill>
              <a:srgbClr val="0B1B27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28700" y="4088693"/>
            <a:ext cx="4641918" cy="1283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90"/>
              </a:lnSpc>
            </a:pPr>
            <a:r>
              <a:rPr lang="en-US" sz="9500">
                <a:solidFill>
                  <a:srgbClr val="FFFFFF"/>
                </a:solidFill>
                <a:latin typeface="Saira Condensed Medium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891594" y="4088693"/>
            <a:ext cx="4641918" cy="1283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90"/>
              </a:lnSpc>
            </a:pPr>
            <a:r>
              <a:rPr lang="en-US" sz="9500">
                <a:solidFill>
                  <a:srgbClr val="FFFFFF"/>
                </a:solidFill>
                <a:latin typeface="Saira Condensed Medium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617382" y="4088693"/>
            <a:ext cx="4641918" cy="1283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90"/>
              </a:lnSpc>
            </a:pPr>
            <a:r>
              <a:rPr lang="en-US" sz="9500">
                <a:solidFill>
                  <a:srgbClr val="FFFFFF"/>
                </a:solidFill>
                <a:latin typeface="Saira Condensed Medium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754488" y="4088693"/>
            <a:ext cx="4641918" cy="1283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90"/>
              </a:lnSpc>
            </a:pPr>
            <a:r>
              <a:rPr lang="en-US" sz="9500">
                <a:solidFill>
                  <a:srgbClr val="FFFFFF"/>
                </a:solidFill>
                <a:latin typeface="Saira Condensed Medium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90835" y="6552256"/>
            <a:ext cx="3453109" cy="32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6571" indent="-248285" lvl="1">
              <a:lnSpc>
                <a:spcPts val="253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TT Commons Pro Expanded"/>
              </a:rPr>
              <a:t>void read_file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643944" y="6552256"/>
            <a:ext cx="4257195" cy="638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6571" indent="-248285" lvl="1">
              <a:lnSpc>
                <a:spcPts val="253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TT Commons Pro Expanded"/>
              </a:rPr>
              <a:t>int tim_duong_1robot</a:t>
            </a:r>
          </a:p>
          <a:p>
            <a:pPr marL="496571" indent="-248285" lvl="1">
              <a:lnSpc>
                <a:spcPts val="253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TT Commons Pro Expanded"/>
              </a:rPr>
              <a:t>bool tim_duong_2robot_2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267825" y="6552256"/>
            <a:ext cx="4707181" cy="1267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6571" indent="-248285" lvl="1">
              <a:lnSpc>
                <a:spcPts val="253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TT Commons Pro Expanded"/>
              </a:rPr>
              <a:t>print</a:t>
            </a:r>
          </a:p>
          <a:p>
            <a:pPr>
              <a:lnSpc>
                <a:spcPts val="2530"/>
              </a:lnSpc>
            </a:pPr>
          </a:p>
          <a:p>
            <a:pPr>
              <a:lnSpc>
                <a:spcPts val="2530"/>
              </a:lnSpc>
            </a:pPr>
          </a:p>
          <a:p>
            <a:pPr>
              <a:lnSpc>
                <a:spcPts val="253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3238233" y="6552256"/>
            <a:ext cx="5049767" cy="32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6571" indent="-248285" lvl="1">
              <a:lnSpc>
                <a:spcPts val="253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TT Commons Pro Expanded"/>
              </a:rPr>
              <a:t>void write_output</a:t>
            </a:r>
          </a:p>
        </p:txBody>
      </p:sp>
      <p:sp>
        <p:nvSpPr>
          <p:cNvPr name="AutoShape 20" id="20"/>
          <p:cNvSpPr/>
          <p:nvPr/>
        </p:nvSpPr>
        <p:spPr>
          <a:xfrm rot="7651">
            <a:off x="3794887" y="9198769"/>
            <a:ext cx="10698225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9144000" y="2434590"/>
            <a:ext cx="9336213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1028700" y="7077972"/>
            <a:ext cx="2567222" cy="3209028"/>
          </a:xfrm>
          <a:custGeom>
            <a:avLst/>
            <a:gdLst/>
            <a:ahLst/>
            <a:cxnLst/>
            <a:rect r="r" b="b" t="t" l="l"/>
            <a:pathLst>
              <a:path h="3209028" w="2567222">
                <a:moveTo>
                  <a:pt x="2567222" y="0"/>
                </a:moveTo>
                <a:lnTo>
                  <a:pt x="0" y="0"/>
                </a:lnTo>
                <a:lnTo>
                  <a:pt x="0" y="3209028"/>
                </a:lnTo>
                <a:lnTo>
                  <a:pt x="2567222" y="3209028"/>
                </a:lnTo>
                <a:lnTo>
                  <a:pt x="256722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86343" y="2672715"/>
            <a:ext cx="11400666" cy="7281184"/>
          </a:xfrm>
          <a:custGeom>
            <a:avLst/>
            <a:gdLst/>
            <a:ahLst/>
            <a:cxnLst/>
            <a:rect r="r" b="b" t="t" l="l"/>
            <a:pathLst>
              <a:path h="7281184" w="11400666">
                <a:moveTo>
                  <a:pt x="0" y="0"/>
                </a:moveTo>
                <a:lnTo>
                  <a:pt x="11400666" y="0"/>
                </a:lnTo>
                <a:lnTo>
                  <a:pt x="11400666" y="7281184"/>
                </a:lnTo>
                <a:lnTo>
                  <a:pt x="0" y="72811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647788" y="4089869"/>
            <a:ext cx="5349605" cy="5976206"/>
          </a:xfrm>
          <a:custGeom>
            <a:avLst/>
            <a:gdLst/>
            <a:ahLst/>
            <a:cxnLst/>
            <a:rect r="r" b="b" t="t" l="l"/>
            <a:pathLst>
              <a:path h="5976206" w="5349605">
                <a:moveTo>
                  <a:pt x="0" y="0"/>
                </a:moveTo>
                <a:lnTo>
                  <a:pt x="5349605" y="0"/>
                </a:lnTo>
                <a:lnTo>
                  <a:pt x="5349605" y="5976206"/>
                </a:lnTo>
                <a:lnTo>
                  <a:pt x="0" y="59762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476915" y="1104900"/>
            <a:ext cx="8811085" cy="1139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880"/>
              </a:lnSpc>
            </a:pPr>
            <a:r>
              <a:rPr lang="en-US" sz="8000">
                <a:solidFill>
                  <a:srgbClr val="FFFFFF"/>
                </a:solidFill>
                <a:latin typeface="Saira Condensed Medium"/>
              </a:rPr>
              <a:t>menu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>
            <a:off x="8728888" y="2458403"/>
            <a:ext cx="9884675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1028700" y="7077972"/>
            <a:ext cx="2567222" cy="3209028"/>
          </a:xfrm>
          <a:custGeom>
            <a:avLst/>
            <a:gdLst/>
            <a:ahLst/>
            <a:cxnLst/>
            <a:rect r="r" b="b" t="t" l="l"/>
            <a:pathLst>
              <a:path h="3209028" w="2567222">
                <a:moveTo>
                  <a:pt x="2567222" y="0"/>
                </a:moveTo>
                <a:lnTo>
                  <a:pt x="0" y="0"/>
                </a:lnTo>
                <a:lnTo>
                  <a:pt x="0" y="3209028"/>
                </a:lnTo>
                <a:lnTo>
                  <a:pt x="2567222" y="3209028"/>
                </a:lnTo>
                <a:lnTo>
                  <a:pt x="256722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629639" y="711731"/>
            <a:ext cx="7756606" cy="736877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449510" y="1104900"/>
            <a:ext cx="8838490" cy="1139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880"/>
              </a:lnSpc>
            </a:pPr>
            <a:r>
              <a:rPr lang="en-US" sz="8000">
                <a:solidFill>
                  <a:srgbClr val="FFFFFF"/>
                </a:solidFill>
                <a:latin typeface="Saira Condensed"/>
              </a:rPr>
              <a:t>Đề bài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86825" y="3348385"/>
            <a:ext cx="9144000" cy="341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>
                <a:solidFill>
                  <a:srgbClr val="FFFFFF"/>
                </a:solidFill>
                <a:latin typeface="Maven Pro"/>
              </a:rPr>
              <a:t>Cho mảng 2 chiều chứa các số nguyên dương (không trùng nhau) mô phỏng mê cung, 1 robot được đặt ở vị trí (x,y). Robot chỉ có thể đi theo 4 hướng(trên, dưới, trái, phải). Robot sẽ lựa chọn hướng(ô) có giá trị lớn để đi, các ô đi rồi sẽ không đi lại. Điểm được tính bằng tổng giá trị các ô robot đi qua.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9144000" y="2434590"/>
            <a:ext cx="9336213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1028700" y="7077972"/>
            <a:ext cx="2567222" cy="3209028"/>
          </a:xfrm>
          <a:custGeom>
            <a:avLst/>
            <a:gdLst/>
            <a:ahLst/>
            <a:cxnLst/>
            <a:rect r="r" b="b" t="t" l="l"/>
            <a:pathLst>
              <a:path h="3209028" w="2567222">
                <a:moveTo>
                  <a:pt x="2567222" y="0"/>
                </a:moveTo>
                <a:lnTo>
                  <a:pt x="0" y="0"/>
                </a:lnTo>
                <a:lnTo>
                  <a:pt x="0" y="3209028"/>
                </a:lnTo>
                <a:lnTo>
                  <a:pt x="2567222" y="3209028"/>
                </a:lnTo>
                <a:lnTo>
                  <a:pt x="256722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5295" y="2889354"/>
            <a:ext cx="12692741" cy="6872518"/>
          </a:xfrm>
          <a:custGeom>
            <a:avLst/>
            <a:gdLst/>
            <a:ahLst/>
            <a:cxnLst/>
            <a:rect r="r" b="b" t="t" l="l"/>
            <a:pathLst>
              <a:path h="6872518" w="12692741">
                <a:moveTo>
                  <a:pt x="0" y="0"/>
                </a:moveTo>
                <a:lnTo>
                  <a:pt x="12692740" y="0"/>
                </a:lnTo>
                <a:lnTo>
                  <a:pt x="12692740" y="6872518"/>
                </a:lnTo>
                <a:lnTo>
                  <a:pt x="0" y="68725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749999" y="5512970"/>
            <a:ext cx="3896551" cy="4114800"/>
          </a:xfrm>
          <a:custGeom>
            <a:avLst/>
            <a:gdLst/>
            <a:ahLst/>
            <a:cxnLst/>
            <a:rect r="r" b="b" t="t" l="l"/>
            <a:pathLst>
              <a:path h="4114800" w="3896551">
                <a:moveTo>
                  <a:pt x="0" y="0"/>
                </a:moveTo>
                <a:lnTo>
                  <a:pt x="3896550" y="0"/>
                </a:lnTo>
                <a:lnTo>
                  <a:pt x="38965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476915" y="1104900"/>
            <a:ext cx="8811085" cy="1139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880"/>
              </a:lnSpc>
            </a:pPr>
            <a:r>
              <a:rPr lang="en-US" sz="8000">
                <a:solidFill>
                  <a:srgbClr val="FFFFFF"/>
                </a:solidFill>
                <a:latin typeface="Saira Condensed Medium"/>
              </a:rPr>
              <a:t>menu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729848" y="4248150"/>
            <a:ext cx="10828304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99"/>
              </a:lnSpc>
            </a:pPr>
            <a:r>
              <a:rPr lang="en-US" sz="9999">
                <a:solidFill>
                  <a:srgbClr val="FFFFFF"/>
                </a:solidFill>
                <a:latin typeface="Saira Condensed Medium"/>
              </a:rPr>
              <a:t>Thank You!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1028700" y="6172200"/>
            <a:ext cx="3291840" cy="4114800"/>
          </a:xfrm>
          <a:custGeom>
            <a:avLst/>
            <a:gdLst/>
            <a:ahLst/>
            <a:cxnLst/>
            <a:rect r="r" b="b" t="t" l="l"/>
            <a:pathLst>
              <a:path h="4114800" w="3291840">
                <a:moveTo>
                  <a:pt x="3291840" y="0"/>
                </a:moveTo>
                <a:lnTo>
                  <a:pt x="0" y="0"/>
                </a:lnTo>
                <a:lnTo>
                  <a:pt x="0" y="4114800"/>
                </a:lnTo>
                <a:lnTo>
                  <a:pt x="3291840" y="4114800"/>
                </a:lnTo>
                <a:lnTo>
                  <a:pt x="329184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67460" y="6172200"/>
            <a:ext cx="3291840" cy="4114800"/>
          </a:xfrm>
          <a:custGeom>
            <a:avLst/>
            <a:gdLst/>
            <a:ahLst/>
            <a:cxnLst/>
            <a:rect r="r" b="b" t="t" l="l"/>
            <a:pathLst>
              <a:path h="4114800" w="3291840">
                <a:moveTo>
                  <a:pt x="0" y="0"/>
                </a:moveTo>
                <a:lnTo>
                  <a:pt x="3291840" y="0"/>
                </a:lnTo>
                <a:lnTo>
                  <a:pt x="3291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6406821" y="2603469"/>
            <a:ext cx="5474358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672951" y="3665189"/>
            <a:ext cx="2847214" cy="2540006"/>
          </a:xfrm>
          <a:custGeom>
            <a:avLst/>
            <a:gdLst/>
            <a:ahLst/>
            <a:cxnLst/>
            <a:rect r="r" b="b" t="t" l="l"/>
            <a:pathLst>
              <a:path h="2540006" w="2847214">
                <a:moveTo>
                  <a:pt x="0" y="0"/>
                </a:moveTo>
                <a:lnTo>
                  <a:pt x="2847215" y="0"/>
                </a:lnTo>
                <a:lnTo>
                  <a:pt x="2847215" y="2540007"/>
                </a:lnTo>
                <a:lnTo>
                  <a:pt x="0" y="25400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880832" y="3665189"/>
            <a:ext cx="2273689" cy="2540006"/>
          </a:xfrm>
          <a:custGeom>
            <a:avLst/>
            <a:gdLst/>
            <a:ahLst/>
            <a:cxnLst/>
            <a:rect r="r" b="b" t="t" l="l"/>
            <a:pathLst>
              <a:path h="2540006" w="2273689">
                <a:moveTo>
                  <a:pt x="0" y="0"/>
                </a:moveTo>
                <a:lnTo>
                  <a:pt x="2273689" y="0"/>
                </a:lnTo>
                <a:lnTo>
                  <a:pt x="2273689" y="2540007"/>
                </a:lnTo>
                <a:lnTo>
                  <a:pt x="0" y="25400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329223" y="3665189"/>
            <a:ext cx="2244170" cy="2540006"/>
          </a:xfrm>
          <a:custGeom>
            <a:avLst/>
            <a:gdLst/>
            <a:ahLst/>
            <a:cxnLst/>
            <a:rect r="r" b="b" t="t" l="l"/>
            <a:pathLst>
              <a:path h="2540006" w="2244170">
                <a:moveTo>
                  <a:pt x="0" y="0"/>
                </a:moveTo>
                <a:lnTo>
                  <a:pt x="2244171" y="0"/>
                </a:lnTo>
                <a:lnTo>
                  <a:pt x="2244171" y="2540007"/>
                </a:lnTo>
                <a:lnTo>
                  <a:pt x="0" y="25400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57585" y="1104900"/>
            <a:ext cx="14572830" cy="1139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8000">
                <a:solidFill>
                  <a:srgbClr val="FFFFFF"/>
                </a:solidFill>
                <a:latin typeface="Saira Condensed Ultra-Bold"/>
              </a:rPr>
              <a:t>Project Goals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19399" y="6721205"/>
            <a:ext cx="3615534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0"/>
              </a:lnSpc>
            </a:pPr>
            <a:r>
              <a:rPr lang="en-US" sz="5000">
                <a:solidFill>
                  <a:srgbClr val="FFFFFF"/>
                </a:solidFill>
                <a:latin typeface="Saira Condensed Medium"/>
              </a:rPr>
              <a:t>1 ROBOT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36233" y="6721205"/>
            <a:ext cx="3615534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0"/>
              </a:lnSpc>
            </a:pPr>
            <a:r>
              <a:rPr lang="en-US" sz="5000">
                <a:solidFill>
                  <a:srgbClr val="FFFFFF"/>
                </a:solidFill>
                <a:latin typeface="Saira Condensed Medium"/>
              </a:rPr>
              <a:t>2 ROBOT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653067" y="6721205"/>
            <a:ext cx="3615534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0"/>
              </a:lnSpc>
            </a:pPr>
            <a:r>
              <a:rPr lang="en-US" sz="5000">
                <a:solidFill>
                  <a:srgbClr val="FFFFFF"/>
                </a:solidFill>
                <a:latin typeface="Saira Condensed Medium"/>
              </a:rPr>
              <a:t>2 ROBOT 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23988" y="7771221"/>
            <a:ext cx="3806356" cy="90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6"/>
              </a:lnSpc>
            </a:pPr>
            <a:r>
              <a:rPr lang="en-US" sz="2300">
                <a:solidFill>
                  <a:srgbClr val="FFFFFF"/>
                </a:solidFill>
                <a:latin typeface="TT Commons Pro Expanded"/>
              </a:rPr>
              <a:t>1 robot di chuyển độc lập và không di chuyển lại vị trí cũ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14801" y="7771221"/>
            <a:ext cx="4458399" cy="90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6"/>
              </a:lnSpc>
            </a:pPr>
            <a:r>
              <a:rPr lang="en-US" sz="2300">
                <a:solidFill>
                  <a:srgbClr val="FFFFFF"/>
                </a:solidFill>
                <a:latin typeface="TT Commons Pro Expanded"/>
              </a:rPr>
              <a:t>2 robots di chuyển , cho phép 2 robot di chuyển các vị trí trùng nhau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336474" y="7771221"/>
            <a:ext cx="4248719" cy="1195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6"/>
              </a:lnSpc>
            </a:pPr>
            <a:r>
              <a:rPr lang="en-US" sz="2300">
                <a:solidFill>
                  <a:srgbClr val="FFFFFF"/>
                </a:solidFill>
                <a:latin typeface="TT Commons Pro Expanded"/>
              </a:rPr>
              <a:t>2 robot di chuyển độc lập, không cho phép di chuyển các vị trí robot khác đã đi qua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729848" y="1275563"/>
            <a:ext cx="10828304" cy="1139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8000">
                <a:solidFill>
                  <a:srgbClr val="FFFFFF"/>
                </a:solidFill>
                <a:latin typeface="Saira Condensed Medium"/>
              </a:rPr>
              <a:t>Hàm xử lý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5260076" y="2462378"/>
            <a:ext cx="7767848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5" id="5"/>
          <p:cNvSpPr txBox="true"/>
          <p:nvPr/>
        </p:nvSpPr>
        <p:spPr>
          <a:xfrm rot="0">
            <a:off x="267450" y="3399062"/>
            <a:ext cx="6589994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100"/>
              </a:lnSpc>
            </a:pPr>
            <a:r>
              <a:rPr lang="en-US" sz="5000">
                <a:solidFill>
                  <a:srgbClr val="FFFFFF"/>
                </a:solidFill>
                <a:latin typeface="Saira Condensed Medium"/>
              </a:rPr>
              <a:t>void read_file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5646994"/>
            <a:ext cx="6857444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100"/>
              </a:lnSpc>
            </a:pPr>
            <a:r>
              <a:rPr lang="en-US" sz="5000">
                <a:solidFill>
                  <a:srgbClr val="FFFFFF"/>
                </a:solidFill>
                <a:latin typeface="Saira Condensed Medium"/>
              </a:rPr>
              <a:t>int tim_duong_1robot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7450" y="7638122"/>
            <a:ext cx="6589994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100"/>
              </a:lnSpc>
            </a:pPr>
            <a:r>
              <a:rPr lang="en-US" sz="5000">
                <a:solidFill>
                  <a:srgbClr val="FFFFFF"/>
                </a:solidFill>
                <a:latin typeface="Saira Condensed Medium"/>
              </a:rPr>
              <a:t>bool tim_duong_2robot_2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430556" y="3399062"/>
            <a:ext cx="6857444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00"/>
              </a:lnSpc>
            </a:pPr>
            <a:r>
              <a:rPr lang="en-US" sz="5000">
                <a:solidFill>
                  <a:srgbClr val="FFFFFF"/>
                </a:solidFill>
                <a:latin typeface="Saira Condensed Medium"/>
              </a:rPr>
              <a:t>void write_output1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430556" y="5646994"/>
            <a:ext cx="6857444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00"/>
              </a:lnSpc>
            </a:pPr>
            <a:r>
              <a:rPr lang="en-US" sz="5000">
                <a:solidFill>
                  <a:srgbClr val="FFFFFF"/>
                </a:solidFill>
                <a:latin typeface="Saira Condensed Medium"/>
              </a:rPr>
              <a:t>void write_output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30556" y="7638122"/>
            <a:ext cx="6857444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00"/>
              </a:lnSpc>
            </a:pPr>
            <a:r>
              <a:rPr lang="en-US" sz="5000">
                <a:solidFill>
                  <a:srgbClr val="FFFFFF"/>
                </a:solidFill>
                <a:latin typeface="Saira Condensed Medium"/>
              </a:rPr>
              <a:t>int main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4122962"/>
            <a:ext cx="6857444" cy="605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46"/>
              </a:lnSpc>
            </a:pPr>
            <a:r>
              <a:rPr lang="en-US" sz="2300">
                <a:solidFill>
                  <a:srgbClr val="FFFFFF"/>
                </a:solidFill>
                <a:latin typeface="TT Commons Pro Expanded"/>
              </a:rPr>
              <a:t>Đọc dữ liệu từ file input.txt, in ra ma trận đầu tiên và gán dữ liệu vào mảng và các biến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0" y="6370894"/>
            <a:ext cx="6857444" cy="605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46"/>
              </a:lnSpc>
            </a:pPr>
            <a:r>
              <a:rPr lang="en-US" sz="2300">
                <a:solidFill>
                  <a:srgbClr val="FFFFFF"/>
                </a:solidFill>
                <a:latin typeface="TT Commons Pro Expanded"/>
              </a:rPr>
              <a:t>tìm đường đi cho robot ở cả trường hợp 1 robot và 2 robot di chuyển độc lập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8362022"/>
            <a:ext cx="6857444" cy="605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46"/>
              </a:lnSpc>
            </a:pPr>
            <a:r>
              <a:rPr lang="en-US" sz="2300">
                <a:solidFill>
                  <a:srgbClr val="FFFFFF"/>
                </a:solidFill>
                <a:latin typeface="TT Commons Pro Expanded"/>
              </a:rPr>
              <a:t>tìm đường đi cho trường hợp mỗi lượt chỉ  được 1 robot di chuyển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30556" y="4122962"/>
            <a:ext cx="6857444" cy="605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6"/>
              </a:lnSpc>
            </a:pPr>
            <a:r>
              <a:rPr lang="en-US" sz="2300">
                <a:solidFill>
                  <a:srgbClr val="FFFFFF"/>
                </a:solidFill>
                <a:latin typeface="TT Commons Pro Expanded"/>
              </a:rPr>
              <a:t>ghi dữ liệu kết quả vào file output.txt cho trường hợp 1 robot di chuyển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430556" y="6370894"/>
            <a:ext cx="6857444" cy="605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6"/>
              </a:lnSpc>
            </a:pPr>
            <a:r>
              <a:rPr lang="en-US" sz="2300">
                <a:solidFill>
                  <a:srgbClr val="FFFFFF"/>
                </a:solidFill>
                <a:latin typeface="TT Commons Pro Expanded"/>
              </a:rPr>
              <a:t>ghi dữ liệu kết quả vào file output.txt cho trường hợp 2 robot di chuyển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430556" y="8362022"/>
            <a:ext cx="6857444" cy="309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6"/>
              </a:lnSpc>
            </a:pPr>
            <a:r>
              <a:rPr lang="en-US" sz="2300">
                <a:solidFill>
                  <a:srgbClr val="FFFFFF"/>
                </a:solidFill>
                <a:latin typeface="TT Commons Pro Expanded"/>
              </a:rPr>
              <a:t>xử lý theo cấu trúc của chương trình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871541" y="3453544"/>
            <a:ext cx="3544818" cy="1343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199"/>
              </a:lnSpc>
            </a:pPr>
            <a:r>
              <a:rPr lang="en-US" sz="9999">
                <a:solidFill>
                  <a:srgbClr val="FFFFFF"/>
                </a:solidFill>
                <a:latin typeface="Saira Condensed Medium"/>
              </a:rPr>
              <a:t>01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871541" y="5781296"/>
            <a:ext cx="3544818" cy="1343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199"/>
              </a:lnSpc>
            </a:pPr>
            <a:r>
              <a:rPr lang="en-US" sz="9999">
                <a:solidFill>
                  <a:srgbClr val="FFFFFF"/>
                </a:solidFill>
                <a:latin typeface="Saira Condensed Medium"/>
              </a:rPr>
              <a:t>02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871541" y="7772424"/>
            <a:ext cx="3544818" cy="1343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199"/>
              </a:lnSpc>
            </a:pPr>
            <a:r>
              <a:rPr lang="en-US" sz="9999">
                <a:solidFill>
                  <a:srgbClr val="FFFFFF"/>
                </a:solidFill>
                <a:latin typeface="Saira Condensed Medium"/>
              </a:rPr>
              <a:t>03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848648" y="3494312"/>
            <a:ext cx="3544818" cy="1343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199"/>
              </a:lnSpc>
            </a:pPr>
            <a:r>
              <a:rPr lang="en-US" sz="9999">
                <a:solidFill>
                  <a:srgbClr val="FFFFFF"/>
                </a:solidFill>
                <a:latin typeface="Saira Condensed Medium"/>
              </a:rPr>
              <a:t>04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848648" y="5822063"/>
            <a:ext cx="3544818" cy="1343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199"/>
              </a:lnSpc>
            </a:pPr>
            <a:r>
              <a:rPr lang="en-US" sz="9999">
                <a:solidFill>
                  <a:srgbClr val="FFFFFF"/>
                </a:solidFill>
                <a:latin typeface="Saira Condensed Medium"/>
              </a:rPr>
              <a:t>05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848648" y="7813192"/>
            <a:ext cx="3544818" cy="1343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199"/>
              </a:lnSpc>
            </a:pPr>
            <a:r>
              <a:rPr lang="en-US" sz="9999">
                <a:solidFill>
                  <a:srgbClr val="FFFFFF"/>
                </a:solidFill>
                <a:latin typeface="Saira Condensed Medium"/>
              </a:rPr>
              <a:t>06</a:t>
            </a:r>
          </a:p>
        </p:txBody>
      </p:sp>
      <p:sp>
        <p:nvSpPr>
          <p:cNvPr name="Freeform 23" id="23"/>
          <p:cNvSpPr/>
          <p:nvPr/>
        </p:nvSpPr>
        <p:spPr>
          <a:xfrm flipH="false" flipV="true" rot="0">
            <a:off x="14633625" y="0"/>
            <a:ext cx="2625675" cy="3282094"/>
          </a:xfrm>
          <a:custGeom>
            <a:avLst/>
            <a:gdLst/>
            <a:ahLst/>
            <a:cxnLst/>
            <a:rect r="r" b="b" t="t" l="l"/>
            <a:pathLst>
              <a:path h="3282094" w="2625675">
                <a:moveTo>
                  <a:pt x="0" y="3282094"/>
                </a:moveTo>
                <a:lnTo>
                  <a:pt x="2625675" y="3282094"/>
                </a:lnTo>
                <a:lnTo>
                  <a:pt x="2625675" y="0"/>
                </a:lnTo>
                <a:lnTo>
                  <a:pt x="0" y="0"/>
                </a:lnTo>
                <a:lnTo>
                  <a:pt x="0" y="328209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true" rot="0">
            <a:off x="1104173" y="40767"/>
            <a:ext cx="2625675" cy="3282094"/>
          </a:xfrm>
          <a:custGeom>
            <a:avLst/>
            <a:gdLst/>
            <a:ahLst/>
            <a:cxnLst/>
            <a:rect r="r" b="b" t="t" l="l"/>
            <a:pathLst>
              <a:path h="3282094" w="2625675">
                <a:moveTo>
                  <a:pt x="2625675" y="3282095"/>
                </a:moveTo>
                <a:lnTo>
                  <a:pt x="0" y="3282095"/>
                </a:lnTo>
                <a:lnTo>
                  <a:pt x="0" y="0"/>
                </a:lnTo>
                <a:lnTo>
                  <a:pt x="2625675" y="0"/>
                </a:lnTo>
                <a:lnTo>
                  <a:pt x="2625675" y="32820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9144000" y="2434590"/>
            <a:ext cx="9336213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1028700" y="7077972"/>
            <a:ext cx="2567222" cy="3209028"/>
          </a:xfrm>
          <a:custGeom>
            <a:avLst/>
            <a:gdLst/>
            <a:ahLst/>
            <a:cxnLst/>
            <a:rect r="r" b="b" t="t" l="l"/>
            <a:pathLst>
              <a:path h="3209028" w="2567222">
                <a:moveTo>
                  <a:pt x="2567222" y="0"/>
                </a:moveTo>
                <a:lnTo>
                  <a:pt x="0" y="0"/>
                </a:lnTo>
                <a:lnTo>
                  <a:pt x="0" y="3209028"/>
                </a:lnTo>
                <a:lnTo>
                  <a:pt x="2567222" y="3209028"/>
                </a:lnTo>
                <a:lnTo>
                  <a:pt x="256722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9821" y="3672787"/>
            <a:ext cx="9067094" cy="4442512"/>
          </a:xfrm>
          <a:custGeom>
            <a:avLst/>
            <a:gdLst/>
            <a:ahLst/>
            <a:cxnLst/>
            <a:rect r="r" b="b" t="t" l="l"/>
            <a:pathLst>
              <a:path h="4442512" w="9067094">
                <a:moveTo>
                  <a:pt x="0" y="0"/>
                </a:moveTo>
                <a:lnTo>
                  <a:pt x="9067094" y="0"/>
                </a:lnTo>
                <a:lnTo>
                  <a:pt x="9067094" y="4442512"/>
                </a:lnTo>
                <a:lnTo>
                  <a:pt x="0" y="44425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476915" y="1104900"/>
            <a:ext cx="8811085" cy="1139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880"/>
              </a:lnSpc>
            </a:pPr>
            <a:r>
              <a:rPr lang="en-US" sz="8000">
                <a:solidFill>
                  <a:srgbClr val="FFFFFF"/>
                </a:solidFill>
                <a:latin typeface="Saira Condensed Medium"/>
              </a:rPr>
              <a:t>khai báo thư viện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97638" y="3663262"/>
            <a:ext cx="8314397" cy="366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T Commons Pro Expanded"/>
              </a:rPr>
              <a:t>&lt;fstream&gt; để nhập, ghi dữ liệu từ file bên ngoài..</a:t>
            </a:r>
          </a:p>
          <a:p>
            <a:pPr>
              <a:lnSpc>
                <a:spcPts val="3600"/>
              </a:lnSpc>
            </a:pP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T Commons Pro Expanded"/>
              </a:rPr>
              <a:t>&lt;chrono&gt; &lt;thread&gt; giữa các bước di chuyển.</a:t>
            </a:r>
          </a:p>
          <a:p>
            <a:pPr>
              <a:lnSpc>
                <a:spcPts val="3600"/>
              </a:lnSpc>
            </a:pP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T Commons Pro Expanded"/>
              </a:rPr>
              <a:t>&lt;iomanip&gt; tạo khoảng cách ma trận, tạo màu.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9144000" y="2434590"/>
            <a:ext cx="9336213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1028700" y="7077972"/>
            <a:ext cx="2567222" cy="3209028"/>
          </a:xfrm>
          <a:custGeom>
            <a:avLst/>
            <a:gdLst/>
            <a:ahLst/>
            <a:cxnLst/>
            <a:rect r="r" b="b" t="t" l="l"/>
            <a:pathLst>
              <a:path h="3209028" w="2567222">
                <a:moveTo>
                  <a:pt x="2567222" y="0"/>
                </a:moveTo>
                <a:lnTo>
                  <a:pt x="0" y="0"/>
                </a:lnTo>
                <a:lnTo>
                  <a:pt x="0" y="3209028"/>
                </a:lnTo>
                <a:lnTo>
                  <a:pt x="2567222" y="3209028"/>
                </a:lnTo>
                <a:lnTo>
                  <a:pt x="256722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33803" y="3520387"/>
            <a:ext cx="5524238" cy="932503"/>
          </a:xfrm>
          <a:custGeom>
            <a:avLst/>
            <a:gdLst/>
            <a:ahLst/>
            <a:cxnLst/>
            <a:rect r="r" b="b" t="t" l="l"/>
            <a:pathLst>
              <a:path h="932503" w="5524238">
                <a:moveTo>
                  <a:pt x="0" y="0"/>
                </a:moveTo>
                <a:lnTo>
                  <a:pt x="5524238" y="0"/>
                </a:lnTo>
                <a:lnTo>
                  <a:pt x="5524238" y="932503"/>
                </a:lnTo>
                <a:lnTo>
                  <a:pt x="0" y="9325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5382" b="-198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4371" y="5548150"/>
            <a:ext cx="7941223" cy="3059644"/>
          </a:xfrm>
          <a:custGeom>
            <a:avLst/>
            <a:gdLst/>
            <a:ahLst/>
            <a:cxnLst/>
            <a:rect r="r" b="b" t="t" l="l"/>
            <a:pathLst>
              <a:path h="3059644" w="7941223">
                <a:moveTo>
                  <a:pt x="0" y="0"/>
                </a:moveTo>
                <a:lnTo>
                  <a:pt x="7941223" y="0"/>
                </a:lnTo>
                <a:lnTo>
                  <a:pt x="7941223" y="3059644"/>
                </a:lnTo>
                <a:lnTo>
                  <a:pt x="0" y="30596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275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476915" y="1104900"/>
            <a:ext cx="8811085" cy="1139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880"/>
              </a:lnSpc>
            </a:pPr>
            <a:r>
              <a:rPr lang="en-US" sz="8000">
                <a:solidFill>
                  <a:srgbClr val="FFFFFF"/>
                </a:solidFill>
                <a:latin typeface="Saira Condensed Medium"/>
              </a:rPr>
              <a:t>void read_file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68035" y="3663262"/>
            <a:ext cx="9144000" cy="229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T Commons Pro Expanded"/>
              </a:rPr>
              <a:t>gán số hàng, số cột cho rows, cols và giá trị từng phần tử trên ma trận vào mảng 2 chiều maze[][].</a:t>
            </a:r>
          </a:p>
          <a:p>
            <a:pPr>
              <a:lnSpc>
                <a:spcPts val="3600"/>
              </a:lnSpc>
            </a:pP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T Commons Pro Expanded"/>
              </a:rPr>
              <a:t>in ra ma trận ban đầu trong file input.txt.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true" rot="0">
            <a:off x="14633625" y="0"/>
            <a:ext cx="2625675" cy="3282094"/>
          </a:xfrm>
          <a:custGeom>
            <a:avLst/>
            <a:gdLst/>
            <a:ahLst/>
            <a:cxnLst/>
            <a:rect r="r" b="b" t="t" l="l"/>
            <a:pathLst>
              <a:path h="3282094" w="2625675">
                <a:moveTo>
                  <a:pt x="0" y="3282094"/>
                </a:moveTo>
                <a:lnTo>
                  <a:pt x="2625675" y="3282094"/>
                </a:lnTo>
                <a:lnTo>
                  <a:pt x="2625675" y="0"/>
                </a:lnTo>
                <a:lnTo>
                  <a:pt x="0" y="0"/>
                </a:lnTo>
                <a:lnTo>
                  <a:pt x="0" y="328209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99953" y="2223775"/>
            <a:ext cx="12771338" cy="4625351"/>
          </a:xfrm>
          <a:custGeom>
            <a:avLst/>
            <a:gdLst/>
            <a:ahLst/>
            <a:cxnLst/>
            <a:rect r="r" b="b" t="t" l="l"/>
            <a:pathLst>
              <a:path h="4625351" w="12771338">
                <a:moveTo>
                  <a:pt x="0" y="0"/>
                </a:moveTo>
                <a:lnTo>
                  <a:pt x="12771338" y="0"/>
                </a:lnTo>
                <a:lnTo>
                  <a:pt x="12771338" y="4625352"/>
                </a:lnTo>
                <a:lnTo>
                  <a:pt x="0" y="46253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40305"/>
            <a:ext cx="10828304" cy="1139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880"/>
              </a:lnSpc>
            </a:pPr>
            <a:r>
              <a:rPr lang="en-US" sz="8000">
                <a:solidFill>
                  <a:srgbClr val="FFFFFF"/>
                </a:solidFill>
                <a:latin typeface="Saira Condensed Medium"/>
              </a:rPr>
              <a:t>int tim_duong_1robot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419975"/>
            <a:ext cx="14568128" cy="229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T Commons Pro Expanded"/>
              </a:rPr>
              <a:t>sử dụng đệ quy để tìm đường đi, đến khi không thỏa điều kiện if1 thì ngưng cập nhật vị trí và trả về số bước nhảy của robot (path_size), cập nhật giá trị từng bước nhảy (path[]).</a:t>
            </a:r>
          </a:p>
          <a:p>
            <a:pPr>
              <a:lnSpc>
                <a:spcPts val="3600"/>
              </a:lnSpc>
            </a:pP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T Commons Pro Expanded"/>
              </a:rPr>
              <a:t>visited[][] để lưu vị trí đã đi qua bằng true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true" rot="0">
            <a:off x="14633625" y="0"/>
            <a:ext cx="2625675" cy="3282094"/>
          </a:xfrm>
          <a:custGeom>
            <a:avLst/>
            <a:gdLst/>
            <a:ahLst/>
            <a:cxnLst/>
            <a:rect r="r" b="b" t="t" l="l"/>
            <a:pathLst>
              <a:path h="3282094" w="2625675">
                <a:moveTo>
                  <a:pt x="0" y="3282094"/>
                </a:moveTo>
                <a:lnTo>
                  <a:pt x="2625675" y="3282094"/>
                </a:lnTo>
                <a:lnTo>
                  <a:pt x="2625675" y="0"/>
                </a:lnTo>
                <a:lnTo>
                  <a:pt x="0" y="0"/>
                </a:lnTo>
                <a:lnTo>
                  <a:pt x="0" y="328209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5998" y="2363927"/>
            <a:ext cx="13520386" cy="4598921"/>
          </a:xfrm>
          <a:custGeom>
            <a:avLst/>
            <a:gdLst/>
            <a:ahLst/>
            <a:cxnLst/>
            <a:rect r="r" b="b" t="t" l="l"/>
            <a:pathLst>
              <a:path h="4598921" w="13520386">
                <a:moveTo>
                  <a:pt x="0" y="0"/>
                </a:moveTo>
                <a:lnTo>
                  <a:pt x="13520385" y="0"/>
                </a:lnTo>
                <a:lnTo>
                  <a:pt x="13520385" y="4598921"/>
                </a:lnTo>
                <a:lnTo>
                  <a:pt x="0" y="45989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70414"/>
            <a:ext cx="10828304" cy="1139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880"/>
              </a:lnSpc>
            </a:pPr>
            <a:r>
              <a:rPr lang="en-US" sz="8000">
                <a:solidFill>
                  <a:srgbClr val="FFFFFF"/>
                </a:solidFill>
                <a:latin typeface="Saira Condensed Medium"/>
              </a:rPr>
              <a:t>bool tim_duong_2robot2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5998" y="7429348"/>
            <a:ext cx="9144000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T Commons Pro Expanded"/>
              </a:rPr>
              <a:t>mục đích dùng bool trả về giá trị true hoặc false để bước nhảy của robot trở nên tối ưu hơn cho trường hợp mỗi lượt 1 robot di chuyển.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7651">
            <a:off x="3794887" y="2220179"/>
            <a:ext cx="10698225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62763" y="2756338"/>
            <a:ext cx="10535469" cy="4292722"/>
          </a:xfrm>
          <a:custGeom>
            <a:avLst/>
            <a:gdLst/>
            <a:ahLst/>
            <a:cxnLst/>
            <a:rect r="r" b="b" t="t" l="l"/>
            <a:pathLst>
              <a:path h="4292722" w="10535469">
                <a:moveTo>
                  <a:pt x="0" y="0"/>
                </a:moveTo>
                <a:lnTo>
                  <a:pt x="10535469" y="0"/>
                </a:lnTo>
                <a:lnTo>
                  <a:pt x="10535469" y="4292722"/>
                </a:lnTo>
                <a:lnTo>
                  <a:pt x="0" y="42927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454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57585" y="878582"/>
            <a:ext cx="14572830" cy="1139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8000">
                <a:solidFill>
                  <a:srgbClr val="FFFFFF"/>
                </a:solidFill>
                <a:latin typeface="Saira Condensed Medium"/>
              </a:rPr>
              <a:t>void write_output1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2931" y="7544360"/>
            <a:ext cx="10115132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FFFFFF"/>
                </a:solidFill>
                <a:latin typeface="TT Commons Pro Expanded"/>
              </a:rPr>
              <a:t>ghi giá trị vào file output.txt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DAFoNAFD7YI</dc:identifier>
  <dcterms:modified xsi:type="dcterms:W3CDTF">2011-08-01T06:04:30Z</dcterms:modified>
  <cp:revision>1</cp:revision>
  <dc:title>Navy Modern Drone Navigation System Technology Presentation</dc:title>
</cp:coreProperties>
</file>